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5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882ba8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基础培养基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3e0046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特殊培养基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75eb1a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培养基的配制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a44a6bbba7ab66dfaadd#tid=68f87e517025800008f08e6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SJ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28bc243e8?vop=1&amp;pid=43e004660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青霉素能够抑制细菌细胞壁合成，对细菌有杀伤作用，而酵母菌、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霉菌等真菌不受影响，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故可用含青霉素的培养基分离酵母菌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、霉菌等真菌，A正确；固氮菌能利用空气中的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合成自身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所需氮源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，但培养基中仍需添加碳源，其代谢类型为异养型，B错误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；以纤维素为唯一碳源的选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择培养基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，可以分离出能分解纤维素的微生物，C正确；一些微生物可以产生乳酸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、醋酸或丙酸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等代谢产物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，将样品微生物培养在添加了溴甲酚紫的培养基中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，如果培养基的颜色由紫色转为黄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，说明它们是产酸微生物，D正确。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28bc243e8?vop=1&amp;pid=43e00466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402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5687e0e66?pid=675eb1ac4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[吉林长春东北师大附中2025高二月考]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用马铃薯琼脂培养基可以进行酵母菌的纯培养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，培养基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的配方如下表所示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。下列相关叙述，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C_5_BD.13_2#5687e0e66?colgroup=4,9,6,6,11&amp;pid=675eb1ac4&amp;color=0,0,0&amp;vtp=1&amp;bbb=1"/>
              <p:cNvGraphicFramePr>
                <a:graphicFrameLocks noGrp="1"/>
              </p:cNvGraphicFramePr>
              <p:nvPr/>
            </p:nvGraphicFramePr>
            <p:xfrm>
              <a:off x="722376" y="1951677"/>
              <a:ext cx="10707624" cy="847471"/>
            </p:xfrm>
            <a:graphic>
              <a:graphicData uri="http://schemas.openxmlformats.org/drawingml/2006/table">
                <a:tbl>
                  <a:tblPr/>
                  <a:tblGrid>
                    <a:gridCol w="1280160"/>
                    <a:gridCol w="2551176"/>
                    <a:gridCol w="1892808"/>
                    <a:gridCol w="1892808"/>
                    <a:gridCol w="3090672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马铃薯滤液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葡萄糖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琼脂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200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20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15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定容至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000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mL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C_5_BD.13_2#5687e0e66?colgroup=4,9,6,6,11&amp;pid=675eb1ac4&amp;color=0,0,0&amp;vtp=1&amp;bbb=1"/>
              <p:cNvGraphicFramePr>
                <a:graphicFrameLocks noGrp="1"/>
              </p:cNvGraphicFramePr>
              <p:nvPr/>
            </p:nvGraphicFramePr>
            <p:xfrm>
              <a:off x="722376" y="1951677"/>
              <a:ext cx="10707624" cy="847471"/>
            </p:xfrm>
            <a:graphic>
              <a:graphicData uri="http://schemas.openxmlformats.org/drawingml/2006/table">
                <a:tbl>
                  <a:tblPr/>
                  <a:tblGrid>
                    <a:gridCol w="1280160"/>
                    <a:gridCol w="2551176"/>
                    <a:gridCol w="1892808"/>
                    <a:gridCol w="1892808"/>
                    <a:gridCol w="3090672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马铃薯滤液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葡萄糖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琼脂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16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14_1#5687e0e66.bracket?pid=675eb1ac4&amp;color=0,0,0&amp;vpa=5&amp;vtp=1"/>
          <p:cNvSpPr/>
          <p:nvPr/>
        </p:nvSpPr>
        <p:spPr>
          <a:xfrm>
            <a:off x="5989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5687e0e66.choices?pid=675eb1ac4&amp;color=0,0,0&amp;vtp=1&amp;bbb=1"/>
              <p:cNvSpPr/>
              <p:nvPr/>
            </p:nvSpPr>
            <p:spPr>
              <a:xfrm>
                <a:off x="722376" y="29295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A.该培养基的碳源来自马铃薯、葡萄糖和琼脂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.纯培养物是由单一酵母菌繁殖所获得的酵母菌群体分泌的代谢物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.在配制固体培养基时需要先进行灭菌，再调节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.该培养基属于天然培养基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3_3#5687e0e66.choices?pid=675eb1a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29577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5_1#5687e0e66?vop=1&amp;pid=675eb1ac4&amp;color=0,0,0&amp;mp=1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【教材变式】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本题是教材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P9“走进实验室——配制马铃薯葡萄糖琼脂培养基”的变式题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。本题以选择题的形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式对教材内容进行考查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，有助于对相关知识的记忆和巩固，培养知识的迁移应用能力。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5687e0e66?vop=1&amp;pid=675eb1ac4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琼脂本身不能作为微生物的碳源，而是作为凝固剂起作用，A错误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；纯培养物是由单一个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体繁殖所获得的微生物群体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，B错误；为实现无菌操作，在配制固体培养基时需要先调节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进行灭菌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，C错误；该培养基中去皮马铃薯的成分复杂，其具体的化学成分不明确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，属于天然培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养基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5687e0e66?vop=1&amp;pid=675eb1a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94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6d89b6bc.fixed?pid=e101ba93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86d89b6bc.fixed?pid=e101ba93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发酵工程的培养基</a:t>
            </a:r>
            <a:endParaRPr lang="en-US" altLang="zh-CN" sz="4400" dirty="0"/>
          </a:p>
        </p:txBody>
      </p:sp>
      <p:pic>
        <p:nvPicPr>
          <p:cNvPr id="4" name="C_3#86d89b6bc.fixed?pid=e101ba93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6d89b6bc.fixed?pid=e101ba93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455ba3288?pid=b882ba876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[河北衡水枣强中学2025注高二期中]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下列有关微生物培养基种类及配制原则的叙述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455ba3288.bracket?pid=b882ba876&amp;color=0,0,0&amp;vpa=1&amp;vtp=1"/>
          <p:cNvSpPr/>
          <p:nvPr/>
        </p:nvSpPr>
        <p:spPr>
          <a:xfrm>
            <a:off x="909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455ba3288.choices?pid=b882ba876&amp;color=0,0,0&amp;vtp=1&amp;bbb=1"/>
              <p:cNvSpPr/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A.任何培养基都必须含有碳源、氮源、水、无机盐及生长因子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.液体培养基可用于观察菌落，固体培养基可用于工业生产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.培养基制备时应调节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至酸性，以保证细菌的正常生命活动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.微生物的生长除受营养因素影响外，还受到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、渗透压等的影响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455ba3288.choices?pid=b882ba87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455ba3288?vop=1&amp;pid=b882ba876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培养基并非必须含有碳源、氮源、生长因子，例如，自养微生物可利用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作为碳源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氮菌可利用空气中的氮气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，而大肠杆菌培养基通常不需要额外添加生长因子，A错误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；液体培养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基可用于工业生产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（如扩大培养），固体培养基可用于观察菌落，B错误；培养基的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微生物种类调节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，C错误；微生物生长受营养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、氧气（如好氧菌与厌氧菌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）、渗透压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如高渗抑制）等多种因素影响，D正确。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455ba3288?vop=1&amp;pid=b882ba87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4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4d6ea5883?pid=b882ba87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[江苏五市十一校2025高二联考]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下表为某培养基的配方，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有关叙述正确的是(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QC_5_BD.4_2#4d6ea5883?colgroup=3,6,6,8,3,8&amp;pid=b882ba876&amp;color=0,0,0&amp;vtp=1&amp;bbb=1"/>
              <p:cNvGraphicFramePr>
                <a:graphicFrameLocks noGrp="1"/>
              </p:cNvGraphicFramePr>
              <p:nvPr/>
            </p:nvGraphicFramePr>
            <p:xfrm>
              <a:off x="722376" y="1511300"/>
              <a:ext cx="10680192" cy="852678"/>
            </p:xfrm>
            <a:graphic>
              <a:graphicData uri="http://schemas.openxmlformats.org/drawingml/2006/table">
                <a:tbl>
                  <a:tblPr/>
                  <a:tblGrid>
                    <a:gridCol w="1161288"/>
                    <a:gridCol w="1810512"/>
                    <a:gridCol w="1819656"/>
                    <a:gridCol w="2359152"/>
                    <a:gridCol w="1170432"/>
                    <a:gridCol w="2359152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成分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牛肉膏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葡萄糖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HPO</m:t>
                                  </m:r>
                                </m:e>
                                <m:sub>
                                  <m: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琼脂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蒸馏水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10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10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适量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000</m:t>
                              </m:r>
                              <m:r>
                                <m:rPr>
                                  <m:nor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mL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QC_5_BD.4_2#4d6ea5883?colgroup=3,6,6,8,3,8&amp;pid=b882ba876&amp;color=0,0,0&amp;vtp=1&amp;bbb=1"/>
              <p:cNvGraphicFramePr>
                <a:graphicFrameLocks noGrp="1"/>
              </p:cNvGraphicFramePr>
              <p:nvPr/>
            </p:nvGraphicFramePr>
            <p:xfrm>
              <a:off x="722376" y="1511300"/>
              <a:ext cx="10680192" cy="852678"/>
            </p:xfrm>
            <a:graphic>
              <a:graphicData uri="http://schemas.openxmlformats.org/drawingml/2006/table">
                <a:tbl>
                  <a:tblPr/>
                  <a:tblGrid>
                    <a:gridCol w="1161288"/>
                    <a:gridCol w="1810512"/>
                    <a:gridCol w="1819656"/>
                    <a:gridCol w="2359152"/>
                    <a:gridCol w="1170432"/>
                    <a:gridCol w="2359152"/>
                  </a:tblGrid>
                  <a:tr h="4260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成分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牛肉膏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葡萄糖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琼脂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蒸馏水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适量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5_1#4d6ea5883.bracket?pid=b882ba876&amp;color=0,0,0&amp;vpa=2&amp;vtp=1"/>
          <p:cNvSpPr/>
          <p:nvPr/>
        </p:nvSpPr>
        <p:spPr>
          <a:xfrm>
            <a:off x="9642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4d6ea5883.choices?pid=b882ba876&amp;color=0,0,0&amp;vtp=1&amp;bbb=1"/>
              <p:cNvSpPr/>
              <p:nvPr/>
            </p:nvSpPr>
            <p:spPr>
              <a:xfrm>
                <a:off x="722376" y="25019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.能在此培养基上生长的只有大肠杆菌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.从物理性质看该培养基可能是固体培养基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.该培养基调节合适的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后就可以接种使用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.该培养基的碳源物质只有牛肉膏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4d6ea5883.choices?pid=b882ba87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501900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b="-54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4d6ea5883?vop=1&amp;pid=b882ba876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该培养基含有碳源、氮源等基本营养成分，但未添加选择剂，无法专一培养大肠杆菌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；该培养基中含适量琼脂（凝固剂），从物理性质看可能为固体培养基或半固体培养基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；培养基在调节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后还需要进行灭菌等操作才可以接种使用，C错误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；牛肉膏可作为碳源和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氮源物质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，葡萄糖可作为碳源物质，D错误。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4d6ea5883?vop=1&amp;pid=b882ba87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95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d2ae450d6?pid=43e004660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[贵州贵阳一中2025高二月考]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为加速我国北方冬春季秸秆原位还田的腐化过程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究人员以冻牛粪为材料筛选出耐低温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的纤维素降解菌。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下列相关叙述错误的是(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d2ae450d6?pid=43e00466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17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d2ae450d6.bracket?pid=43e004660&amp;color=0,0,0&amp;vpa=3&amp;vtp=1&amp;bbb=1"/>
          <p:cNvSpPr/>
          <p:nvPr/>
        </p:nvSpPr>
        <p:spPr>
          <a:xfrm>
            <a:off x="10374376" y="1410150"/>
            <a:ext cx="5572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p:sp>
        <p:nvSpPr>
          <p:cNvPr id="4" name="QC_5_BD.7_2#d2ae450d6.choices?pid=43e004660&amp;color=0,0,0&amp;vtp=1&amp;bbb=1"/>
          <p:cNvSpPr/>
          <p:nvPr/>
        </p:nvSpPr>
        <p:spPr>
          <a:xfrm>
            <a:off x="722376" y="1824678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A.选用冻牛粪为材料与其富含纤维素及含耐低温微生物有关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.可利用加富培养基增加所需分离的微生物的数量，使其形成生长优势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.用于筛选的培养基是加入刚果红染料的牛肉膏蛋白胨培养基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.应选择菌落直径与周围透明圈直径比值大的菌落进行纯化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d2ae450d6?vop=1&amp;pid=43e004660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以冻牛粪为材料是因为冻牛粪中富含纤维素，含耐低温微生物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，可能含有耐低温的纤维素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分解菌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，A正确；加富培养基也称营养培养基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，即在培养基中加入有利于某些微生物生长和繁殖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所需的特殊物质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，加富培养基可增加所需分离的微生物的数量，使其形成生长优势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，以分离出该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种微生物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，B正确；用于筛选的培养基应以纤维素为唯一碳源，C错误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；刚果红染料与纤维素形成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红色复合物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，培养基中会出现以纤维素降解菌为中心的透明圈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，且菌落直径与透明圈直径比值越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，说明分解纤维素的能力越强，D错误。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28bc243e8?pid=43e00466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[湖南师大附中2025高二联考]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在微生物学中使用选择培养基让特定种类的微生物生长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制或阻止其他种类微生物生长的过程称为选择培养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。在选择培养基中添加一些特殊物质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，则可配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制成鉴别培养基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28bc243e8.bracket?pid=43e004660&amp;color=0,0,0&amp;vpa=4&amp;vtp=1"/>
          <p:cNvSpPr/>
          <p:nvPr/>
        </p:nvSpPr>
        <p:spPr>
          <a:xfrm>
            <a:off x="4986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0_2#28bc243e8.choices?pid=43e004660&amp;color=0,0,0&amp;vtp=1&amp;bbb=1"/>
          <p:cNvSpPr/>
          <p:nvPr/>
        </p:nvSpPr>
        <p:spPr>
          <a:xfrm>
            <a:off x="722376" y="23340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A.分离酵母菌、霉菌等真菌时，可在培养基中加入青霉素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.固氮菌能在不加氮源的培养基中生长，说明固氮菌为自养型生物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.以纤维素为唯一碳源的选择培养基，可以分离出能分解纤维素的微生物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.配制添加了溴甲酚紫的培养基，可用来鉴别产酸微生物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2044</Words>
  <Application>WPS 演示</Application>
  <PresentationFormat>宽屏</PresentationFormat>
  <Paragraphs>132</Paragraphs>
  <Slides>13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青青园中葵</cp:lastModifiedBy>
  <cp:revision>4</cp:revision>
  <dcterms:created xsi:type="dcterms:W3CDTF">2025-10-22T08:24:00Z</dcterms:created>
  <dcterms:modified xsi:type="dcterms:W3CDTF">2025-10-31T10:18:47Z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6E854D3BA83F43DE8B60B18BD142DF58_12</vt:lpwstr>
  </property>
  <property fmtid="{D5CDD505-2E9C-101B-9397-08002B2CF9AE}" pid="3" name="KSOProductBuildVer">
    <vt:lpwstr>2052-12.1.0.23125</vt:lpwstr>
  </property>
</Properties>
</file>